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15"/>
  </p:notesMasterIdLst>
  <p:sldIdLst>
    <p:sldId id="257" r:id="rId3"/>
    <p:sldId id="284" r:id="rId4"/>
    <p:sldId id="285" r:id="rId5"/>
    <p:sldId id="296" r:id="rId6"/>
    <p:sldId id="286" r:id="rId7"/>
    <p:sldId id="287" r:id="rId8"/>
    <p:sldId id="289" r:id="rId9"/>
    <p:sldId id="293" r:id="rId10"/>
    <p:sldId id="294" r:id="rId11"/>
    <p:sldId id="295" r:id="rId12"/>
    <p:sldId id="298" r:id="rId13"/>
    <p:sldId id="297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>
        <p15:guide id="1" orient="horz" pos="1803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61" d="100"/>
          <a:sy n="61" d="100"/>
        </p:scale>
        <p:origin x="156" y="66"/>
      </p:cViewPr>
      <p:guideLst>
        <p:guide orient="horz" pos="1803"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4T04:32:5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24575,'8'0'0,"9"0"0,10 0 0,8 0 0,-3 0-8191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7:48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6.49587"/>
      <inkml:brushProperty name="anchorY" value="-3409.72827"/>
      <inkml:brushProperty name="scaleFactor" value="0.5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7:48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6.49587"/>
      <inkml:brushProperty name="anchorY" value="-3409.72827"/>
      <inkml:brushProperty name="scaleFactor" value="0.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07.7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21.71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70"/>
      <inkml:brushProperty name="anchorY" value="-1270"/>
      <inkml:brushProperty name="scaleFactor" value="0.5"/>
    </inkml:brush>
  </inkml:definitions>
  <inkml:trace contextRef="#ctx0" brushRef="#br0">0 3056 24575,'0'0'0,"0"-14"0,9-7 0,0-6 0,8 4 0,8-6 0,-1-3 0,4-3 0,-4-4 0,3-2 0,-5-3 0,-5 0 0,3 0 0,4-1 0,6 1 0,-4-1 0,4 1 0,3 0 0,3-8 0,21-1 0,11 0 0,11 2 0,15-7 0,4 2 0,1-7 0,9 2 0,-12 2 0,-11 13 0,-14 5 0,-10 2 0,-1 1 0,4-9 0,6-2 0,-3-10 0,5 1 0,-5 0 0,-5 4 0,2-6 0,-3 2 0,-5 4 0,-4 2 0,-3-6 0,-3 11 0,-10-7 0,8 3 0,-1-8 0,2-7 0,-9 1 0,0 3 0,0 13 0,-8-3 0,2 11 0,-7 3 0,-6-8 0,3-1 0,-5-1 0,-4-1 0,6 2 0,-3 1 0,6 9 0,-3 2 0,-3 0 0,5 7 0,5-1 0,-2-2 0,4-3 0,-13 5 0,-13 6 0,-2 22 0,1-1 0,0 1 0,-1 0 0,1 0 0,0 0 0,0-1 0,-1 1 0,1 0 0,-1 1 0,1-1 0,-1 0 0,1 0 0,-1 1 0,-1-1 0,-33 0 0,-9 6 0,-4 2 0,7 10 0,-7 7 0,-8-1 0,8 5 0,1-5 0,-23 13 0,-35 4 0,-9 3 0,6-6 0,11-9 0,25-8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23.87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282.57764"/>
      <inkml:brushProperty name="anchorY" value="185.75417"/>
      <inkml:brushProperty name="scaleFactor" value="0.5"/>
    </inkml:brush>
  </inkml:definitions>
  <inkml:trace contextRef="#ctx0" brushRef="#br0">1 1 24575,'0'0'0,"0"15"0,9 22 0,0 8 0,0 5 0,-1 11 0,6-9 0,-2 6 0,-1-2 0,6-3 0,-3-2 0,-2-3 0,6-1 0,-3-3 0,-3 0 0,-4 0 0,7-10 0,-12-8 0,-2-10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26.01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5740.00195"/>
      <inkml:brushProperty name="anchorY" value="-1865.78003"/>
      <inkml:brushProperty name="scaleFactor" value="0.5"/>
    </inkml:brush>
  </inkml:definitions>
  <inkml:trace contextRef="#ctx0" brushRef="#br0">1 1 24575,'0'0'0,"7"7"0,3 12 0,-1 8 0,-2 7 0,7 6 0,-1 3 0,-2 2 0,6 0 0,-3 1 0,-2 8 0,-3 0 0,5 8 0,7 8 0,-1-3 0,-4-3 0,-12-15 0,-5-46 0,1 1 0,0-1 0,-1 0 0,1 1 0,-1-1 0,0 0 0,0 0 0,-1 1 0,-1 2 0,-10 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27.15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185.37891"/>
      <inkml:brushProperty name="anchorY" value="-3920.32764"/>
      <inkml:brushProperty name="scaleFactor" value="0.5"/>
    </inkml:brush>
  </inkml:definitions>
  <inkml:trace contextRef="#ctx0" brushRef="#br0">0 146 24575,'0'0'0,"8"0"0,11 0 0,8 0 0,7 0 0,14-8 0,13-2 0,-7-7 0,-2 0 0,-2 3 0,-4 3 0,-1 4 0,-1 3 0,8 2 0,0 1 0,-8-7 0,-3-1 0,-18 1 0,-10-8 0,-9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6:31.0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172.48633"/>
      <inkml:brushProperty name="anchorY" value="-5044.42969"/>
      <inkml:brushProperty name="scaleFactor" value="0.5"/>
    </inkml:brush>
  </inkml:definitions>
  <inkml:trace contextRef="#ctx0" brushRef="#br0">7950 365 24575,'0'0'0,"-8"0"0,-2-8 0,-8-2 0,-15-7 0,-26 0 0,-32-6 0,-11 3 0,-7 4 0,10 4 0,-30 5 0,-33 3 0,-6 2 0,-2 2 0,7 1 0,8-1 0,26 1 0,24 0 0,15 0 0,8-1 0,13 0 0,8 0 0,-1 9 0,-47 9 0,-42 9 0,-41 7 0,-8-3 0,6 2 0,13-5 0,5-8 0,14 2 0,11 4 0,-10-4 0,15 4 0,14-5 0,13-5 0,22-5 0,9-4 0,-28 5 0,1-1 0,7-3 0,15-1 0,-28-2 0,-24-3 0,-24-1 0,4 0 0,-6-2 0,-26 1 0,-3-9 0,8-9 0,-13-18 0,22-8 0,23 4 0,23 7 0,20 1 0,24 9 0,19-3 0,6-2 0,9-5 0,-2-3 0,-4-4 0,10-1 0,4 6 0,5 8 0,3 10 0,0 6 0,10-3 0,0 4 0,-1 2 0,-1 2 0,-3 3 0,-2 1 0,7-8 0,-1 1 0,-1 0 0,7-6 0,7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7:48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6.49587"/>
      <inkml:brushProperty name="anchorY" value="-3409.72827"/>
      <inkml:brushProperty name="scaleFactor" value="0.5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9T21:37:48.16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6.49587"/>
      <inkml:brushProperty name="anchorY" value="-3409.72827"/>
      <inkml:brushProperty name="scaleFactor" value="0.5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3BBFB6-EA16-814E-8BA7-170BD9422392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8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81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357838" y="13144315"/>
            <a:ext cx="535723" cy="46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418" y="110570"/>
            <a:ext cx="21031200" cy="1531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2785730"/>
            <a:ext cx="21971000" cy="971878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1500"/>
              </a:spcBef>
              <a:defRPr/>
            </a:lvl1pPr>
            <a:lvl2pPr>
              <a:lnSpc>
                <a:spcPct val="100000"/>
              </a:lnSpc>
              <a:spcBef>
                <a:spcPts val="1500"/>
              </a:spcBef>
              <a:defRPr/>
            </a:lvl2pPr>
            <a:lvl3pPr>
              <a:lnSpc>
                <a:spcPct val="100000"/>
              </a:lnSpc>
              <a:spcBef>
                <a:spcPts val="1500"/>
              </a:spcBef>
              <a:defRPr/>
            </a:lvl3pPr>
            <a:lvl4pPr>
              <a:lnSpc>
                <a:spcPct val="100000"/>
              </a:lnSpc>
              <a:spcBef>
                <a:spcPts val="1500"/>
              </a:spcBef>
              <a:defRPr/>
            </a:lvl4pPr>
            <a:lvl5pPr>
              <a:lnSpc>
                <a:spcPct val="100000"/>
              </a:lnSpc>
              <a:spcBef>
                <a:spcPts val="1500"/>
              </a:spcBef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043610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850908" y="2592002"/>
            <a:ext cx="22690664" cy="102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8533"/>
              </a:lnSpc>
              <a:defRPr lang="de-DE" sz="6667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850903" y="3957440"/>
            <a:ext cx="22690664" cy="254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3733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22260360" y="12816543"/>
            <a:ext cx="1533963" cy="7171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243840" tIns="121920" rIns="243840" bIns="1219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243843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53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350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0908" y="4267201"/>
            <a:ext cx="22690664" cy="825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3733" noProof="0" dirty="0" smtClean="0"/>
            </a:lvl1pPr>
            <a:lvl2pPr>
              <a:lnSpc>
                <a:spcPct val="114000"/>
              </a:lnSpc>
              <a:defRPr lang="de-DE" sz="3733" noProof="0" dirty="0" smtClean="0"/>
            </a:lvl2pPr>
            <a:lvl3pPr>
              <a:defRPr sz="3733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50908" y="2592002"/>
            <a:ext cx="22690664" cy="109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8533"/>
              </a:lnSpc>
              <a:defRPr lang="de-DE" sz="6667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52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9" r:id="rId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829765" y="12946628"/>
            <a:ext cx="20878768" cy="76937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2933">
                <a:solidFill>
                  <a:schemeClr val="tx1"/>
                </a:solidFill>
              </a:defRPr>
            </a:lvl1pPr>
          </a:lstStyle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r>
              <a:rPr lang="de-DE" kern="120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t>Chair of Geoinformatics, TUM</a:t>
            </a:r>
            <a:endParaRPr lang="en-US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8066491" y="12946627"/>
            <a:ext cx="5472000" cy="730251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2933">
                <a:solidFill>
                  <a:schemeClr val="tx1"/>
                </a:solidFill>
              </a:defRPr>
            </a:lvl1pPr>
          </a:lstStyle>
          <a:p>
            <a:pPr defTabSz="2438430" fontAlgn="base" hangingPunct="1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kern="1200" smtClean="0">
                <a:solidFill>
                  <a:prstClr val="black"/>
                </a:solidFill>
                <a:latin typeface="Arial" charset="0"/>
                <a:ea typeface="+mn-ea"/>
                <a:cs typeface="Arial" charset="0"/>
              </a:rPr>
              <a:pPr defTabSz="2438430" fontAlgn="base" hangingPunct="1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kern="1200" dirty="0">
              <a:solidFill>
                <a:prstClr val="black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916800" y="864000"/>
            <a:ext cx="1612731" cy="84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6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5867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5pPr>
      <a:lvl6pPr marL="12192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6pPr>
      <a:lvl7pPr marL="24384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7pPr>
      <a:lvl8pPr marL="36576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8pPr>
      <a:lvl9pPr marL="48768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469907" indent="-469907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960980" indent="-49107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3pPr>
      <a:lvl4pPr marL="1435119" indent="-474139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4pPr>
      <a:lvl5pPr marL="1905024" indent="-46990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3733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eopose.io/glTF_Prototype/OS_Metadata_Milestone.gltf" TargetMode="External"/><Relationship Id="rId2" Type="http://schemas.openxmlformats.org/officeDocument/2006/relationships/hyperlink" Target="https://geopose.io/glTF_Prototype/OS_Metadata_Milestone.tx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8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SrmAUJXmx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2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xfrm>
            <a:off x="-370055" y="2401570"/>
            <a:ext cx="17901312" cy="2861078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6000" dirty="0"/>
              <a:t>OGC CityGML and GeoPose in Khronos </a:t>
            </a:r>
            <a:r>
              <a:rPr lang="en-US" sz="6000" dirty="0" err="1"/>
              <a:t>glTF</a:t>
            </a:r>
            <a:r>
              <a:rPr lang="en-US" sz="6000" dirty="0"/>
              <a:t> </a:t>
            </a:r>
            <a:br>
              <a:rPr lang="en-US" sz="6000" dirty="0"/>
            </a:br>
            <a:r>
              <a:rPr lang="en-US" sz="6000" dirty="0"/>
              <a:t>A Proof-of-Concept Experiment</a:t>
            </a:r>
            <a:endParaRPr sz="6000"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xfrm>
            <a:off x="7346731" y="5868005"/>
            <a:ext cx="15699486" cy="123153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OGC-Khronos Forum</a:t>
            </a:r>
            <a:endParaRPr dirty="0"/>
          </a:p>
        </p:txBody>
      </p:sp>
      <p:sp>
        <p:nvSpPr>
          <p:cNvPr id="5" name="Presentation Subtitle">
            <a:extLst>
              <a:ext uri="{FF2B5EF4-FFF2-40B4-BE49-F238E27FC236}">
                <a16:creationId xmlns:a16="http://schemas.microsoft.com/office/drawing/2014/main" id="{AD17ED5E-F497-D24E-82F8-50CA37AC85C0}"/>
              </a:ext>
            </a:extLst>
          </p:cNvPr>
          <p:cNvSpPr txBox="1">
            <a:spLocks noGrp="1"/>
          </p:cNvSpPr>
          <p:nvPr>
            <p:ph type="body" sz="quarter" idx="21"/>
          </p:nvPr>
        </p:nvSpPr>
        <p:spPr>
          <a:xfrm>
            <a:off x="1075216" y="12320127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Steve Smyth, OGC CityGML and GeoPose SWGs</a:t>
            </a:r>
          </a:p>
          <a:p>
            <a:r>
              <a:rPr lang="en-US" dirty="0"/>
              <a:t>July  2022</a:t>
            </a:r>
          </a:p>
          <a:p>
            <a:endParaRPr dirty="0"/>
          </a:p>
        </p:txBody>
      </p:sp>
      <p:pic>
        <p:nvPicPr>
          <p:cNvPr id="6" name="E17980D0-A368-40EF-8F10-EA6E002E41B1" descr="image1.png">
            <a:extLst>
              <a:ext uri="{FF2B5EF4-FFF2-40B4-BE49-F238E27FC236}">
                <a16:creationId xmlns:a16="http://schemas.microsoft.com/office/drawing/2014/main" id="{D1D509C1-0B8E-403D-1F07-F52ACBA3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495" y="7531471"/>
            <a:ext cx="7716436" cy="433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/>
          </a:bodyPr>
          <a:lstStyle/>
          <a:p>
            <a:r>
              <a:rPr lang="en-US" sz="7900" dirty="0"/>
              <a:t>Results: “Hello World”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GeoPose positions and orients the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coordinate system in a world external reference frame.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ENU-LTP is a natural reference frame for people and other entities oriented to local gravity.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GeoPose orientation handles the rotational relationship between ENU-LTP and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x, y, z coordinates.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CityGML metadata incorporated via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extension properties are attached to “scenes”: </a:t>
            </a:r>
            <a:r>
              <a:rPr lang="en-US" sz="6000" dirty="0">
                <a:solidFill>
                  <a:srgbClr val="092745"/>
                </a:solidFill>
                <a:hlinkClick r:id="rId2"/>
              </a:rPr>
              <a:t>view JSON here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rectangular bounding volume calculated from the metadata and visualized in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coordinate frame: </a:t>
            </a:r>
            <a:r>
              <a:rPr lang="en-US" sz="6000" dirty="0">
                <a:solidFill>
                  <a:srgbClr val="092745"/>
                </a:solidFill>
                <a:hlinkClick r:id="rId3"/>
              </a:rPr>
              <a:t>view it here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14:cNvPr>
              <p14:cNvContentPartPr/>
              <p14:nvPr/>
            </p14:nvContentPartPr>
            <p14:xfrm>
              <a:off x="1229177" y="302640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1177" y="300840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36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0FFF6-75C4-3B98-5FF6-5BAC4033EE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2692" y="179373"/>
            <a:ext cx="19245272" cy="13635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79D118-4979-4EEE-CE54-901351D1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929" y="6355757"/>
            <a:ext cx="7466667" cy="41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5237A-9D25-227A-D6E7-8A6693E08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3045" y="9455948"/>
            <a:ext cx="6175474" cy="346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8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/>
          </a:bodyPr>
          <a:lstStyle/>
          <a:p>
            <a:r>
              <a:rPr lang="en-US" sz="790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Thank you.</a:t>
            </a: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14:cNvPr>
              <p14:cNvContentPartPr/>
              <p14:nvPr/>
            </p14:nvContentPartPr>
            <p14:xfrm>
              <a:off x="1229177" y="302640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177" y="300840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077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500" y="1142244"/>
            <a:ext cx="21971000" cy="1433163"/>
          </a:xfrm>
        </p:spPr>
        <p:txBody>
          <a:bodyPr>
            <a:normAutofit/>
          </a:bodyPr>
          <a:lstStyle/>
          <a:p>
            <a:r>
              <a:rPr lang="en-US" dirty="0"/>
              <a:t>Vision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2C7D18-3F37-414C-8AE6-C08CA83CE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842" y="2785730"/>
            <a:ext cx="22345208" cy="10488836"/>
          </a:xfrm>
        </p:spPr>
        <p:txBody>
          <a:bodyPr lIns="50800" tIns="50800" rIns="50800" bIns="50800" anchor="t">
            <a:normAutofit/>
          </a:bodyPr>
          <a:lstStyle/>
          <a:p>
            <a:pPr lvl="1"/>
            <a:r>
              <a:rPr lang="en-US" sz="540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Explore path 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 widely supported publication format for </a:t>
            </a:r>
            <a:r>
              <a:rPr lang="en-US" sz="5400" u="sng" dirty="0" err="1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GeoSemantic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u="sng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Replicas:</a:t>
            </a:r>
          </a:p>
          <a:p>
            <a:pPr lvl="2"/>
            <a:r>
              <a:rPr lang="en-US" sz="5400" u="sng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geolocated and oriented</a:t>
            </a:r>
          </a:p>
          <a:p>
            <a:pPr lvl="2"/>
            <a:r>
              <a:rPr lang="en-US" sz="5400" u="sng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segmented and categorized according to human concepts</a:t>
            </a:r>
          </a:p>
          <a:p>
            <a:pPr lvl="2"/>
            <a:r>
              <a:rPr lang="en-US" sz="5400" u="sng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Replica</a:t>
            </a:r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usable for computational purposes as a stand-in for the real physical environment</a:t>
            </a:r>
          </a:p>
          <a:p>
            <a:pPr lvl="1"/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 Visualization “just works” on most platforms, and</a:t>
            </a:r>
          </a:p>
          <a:p>
            <a:pPr lvl="1"/>
            <a:r>
              <a:rPr lang="en-US" sz="5400" dirty="0">
                <a:solidFill>
                  <a:srgbClr val="09274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Positioning, Navigation. Analysis, Archive, and Simulation work for specialized applications.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DF0B519-3E96-4854-170E-904AF2E8092D}"/>
                  </a:ext>
                </a:extLst>
              </p14:cNvPr>
              <p14:cNvContentPartPr/>
              <p14:nvPr/>
            </p14:nvContentPartPr>
            <p14:xfrm>
              <a:off x="7945337" y="9978728"/>
              <a:ext cx="4320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DF0B519-3E96-4854-170E-904AF2E8092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36337" y="9970088"/>
                <a:ext cx="6084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942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The GB Ordnance Survey has a “Street Drone” – </a:t>
            </a:r>
            <a:r>
              <a:rPr lang="en-US" sz="6100" dirty="0">
                <a:solidFill>
                  <a:srgbClr val="092745"/>
                </a:solidFill>
              </a:rPr>
              <a:t>a </a:t>
            </a:r>
            <a:r>
              <a:rPr lang="it-IT" sz="6100" dirty="0">
                <a:solidFill>
                  <a:srgbClr val="092745"/>
                </a:solidFill>
              </a:rPr>
              <a:t>Renault Twizy – </a:t>
            </a:r>
            <a:r>
              <a:rPr lang="it-IT" sz="6100" dirty="0" err="1">
                <a:solidFill>
                  <a:srgbClr val="092745"/>
                </a:solidFill>
              </a:rPr>
              <a:t>used</a:t>
            </a:r>
            <a:r>
              <a:rPr lang="it-IT" sz="6100" dirty="0">
                <a:solidFill>
                  <a:srgbClr val="092745"/>
                </a:solidFill>
              </a:rPr>
              <a:t> for </a:t>
            </a:r>
            <a:r>
              <a:rPr lang="it-IT" sz="6100" dirty="0" err="1">
                <a:solidFill>
                  <a:srgbClr val="092745"/>
                </a:solidFill>
              </a:rPr>
              <a:t>autonomous</a:t>
            </a:r>
            <a:r>
              <a:rPr lang="it-IT" sz="6100" dirty="0">
                <a:solidFill>
                  <a:srgbClr val="092745"/>
                </a:solidFill>
              </a:rPr>
              <a:t> </a:t>
            </a:r>
            <a:r>
              <a:rPr lang="it-IT" sz="6100" dirty="0" err="1">
                <a:solidFill>
                  <a:srgbClr val="092745"/>
                </a:solidFill>
              </a:rPr>
              <a:t>vehicle</a:t>
            </a:r>
            <a:r>
              <a:rPr lang="it-IT" sz="6100" dirty="0">
                <a:solidFill>
                  <a:srgbClr val="092745"/>
                </a:solidFill>
              </a:rPr>
              <a:t> R&amp;D </a:t>
            </a:r>
            <a:r>
              <a:rPr lang="it-IT" sz="6100" dirty="0" err="1">
                <a:solidFill>
                  <a:srgbClr val="092745"/>
                </a:solidFill>
              </a:rPr>
              <a:t>at</a:t>
            </a:r>
            <a:r>
              <a:rPr lang="it-IT" sz="6100" dirty="0">
                <a:solidFill>
                  <a:srgbClr val="092745"/>
                </a:solidFill>
              </a:rPr>
              <a:t> </a:t>
            </a:r>
            <a:r>
              <a:rPr lang="it-IT" sz="6100" dirty="0" err="1">
                <a:solidFill>
                  <a:srgbClr val="092745"/>
                </a:solidFill>
              </a:rPr>
              <a:t>their</a:t>
            </a:r>
            <a:r>
              <a:rPr lang="it-IT" sz="6100" dirty="0">
                <a:solidFill>
                  <a:srgbClr val="092745"/>
                </a:solidFill>
              </a:rPr>
              <a:t> Southampton UK HQ </a:t>
            </a:r>
            <a:endParaRPr lang="en-US" sz="61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0FFF6-75C4-3B98-5FF6-5BAC4033EE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1E1E1"/>
              </a:clrFrom>
              <a:clrTo>
                <a:srgbClr val="E1E1E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2962" y="4486439"/>
            <a:ext cx="13725525" cy="972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0B03DF-359F-BC2A-1489-2CED9293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858" y="5678575"/>
            <a:ext cx="4960790" cy="2786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A96A7-1FB1-4087-B61A-0D220FBFE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858" y="8930222"/>
            <a:ext cx="7466667" cy="4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26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963628"/>
          </a:xfrm>
        </p:spPr>
        <p:txBody>
          <a:bodyPr>
            <a:normAutofit fontScale="85000" lnSpcReduction="10000"/>
          </a:bodyPr>
          <a:lstStyle/>
          <a:p>
            <a:pPr marL="609600" lvl="1" indent="0">
              <a:buNone/>
            </a:pPr>
            <a:r>
              <a:rPr lang="en-US" sz="6000" b="1" u="sng" dirty="0">
                <a:solidFill>
                  <a:srgbClr val="092745"/>
                </a:solidFill>
              </a:rPr>
              <a:t>Street Drone Test Run</a:t>
            </a: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One test carried out on a perimeter road is the basis of the proof-of-concept experiment: </a:t>
            </a:r>
            <a:r>
              <a:rPr lang="en-US" sz="6000" dirty="0">
                <a:solidFill>
                  <a:srgbClr val="092745"/>
                </a:solidFill>
                <a:hlinkClick r:id="rId2"/>
              </a:rPr>
              <a:t>Street Drone run Tue Jul 16 2019</a:t>
            </a:r>
            <a:r>
              <a:rPr lang="en-US" sz="6000" dirty="0">
                <a:solidFill>
                  <a:srgbClr val="092745"/>
                </a:solidFill>
              </a:rPr>
              <a:t> 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100" b="1" u="sng" dirty="0">
                <a:solidFill>
                  <a:srgbClr val="092745"/>
                </a:solidFill>
              </a:rPr>
              <a:t>Goals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To map the space and material properties of the stationary and movable parts of the OS test area from an OGC CityGML 3.0 GML model to extended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To use OGC GeoPose 1.0 to locate and orient the model with respect to the planet.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To use OGC GeoPose 1.0 sequences, both Streams and Series, to animate the moving or mobile features (the drone, other vehicles, people, gates, sun), also serialized as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, observed during the test run.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To summarize the findings as a report proposing a roadmap for formal integration of the two OGC standards with Khronos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4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1"/>
            <a:ext cx="23251842" cy="12231854"/>
          </a:xfrm>
        </p:spPr>
        <p:txBody>
          <a:bodyPr>
            <a:normAutofit fontScale="77500" lnSpcReduction="2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b="1" u="sng" dirty="0">
                <a:solidFill>
                  <a:srgbClr val="092745"/>
                </a:solidFill>
              </a:rPr>
              <a:t>Deliverables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Khronos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2.0-encoded OGC CityGML 3.0 model of the Ordnance Survey test area, Street Drone, and other mobile elements located and oriented with GeoPose 1.0.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web-hosted animation reproducing the video driven by GeoPose sequences and streams.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draft spec for a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encoding of CityGML 3.0 – at least </a:t>
            </a:r>
            <a:r>
              <a:rPr lang="en-US" sz="6000" b="1" i="1" dirty="0">
                <a:solidFill>
                  <a:srgbClr val="092745"/>
                </a:solidFill>
              </a:rPr>
              <a:t>Core</a:t>
            </a:r>
            <a:r>
              <a:rPr lang="en-US" sz="6000" dirty="0">
                <a:solidFill>
                  <a:srgbClr val="092745"/>
                </a:solidFill>
              </a:rPr>
              <a:t>, </a:t>
            </a:r>
            <a:r>
              <a:rPr lang="en-US" sz="6100" b="1" i="1" dirty="0">
                <a:solidFill>
                  <a:srgbClr val="092745"/>
                </a:solidFill>
              </a:rPr>
              <a:t>Relief</a:t>
            </a:r>
            <a:r>
              <a:rPr lang="en-US" sz="6100" dirty="0">
                <a:solidFill>
                  <a:srgbClr val="092745"/>
                </a:solidFill>
              </a:rPr>
              <a:t>,</a:t>
            </a:r>
            <a:r>
              <a:rPr lang="en-US" sz="6000" dirty="0">
                <a:solidFill>
                  <a:srgbClr val="092745"/>
                </a:solidFill>
              </a:rPr>
              <a:t> </a:t>
            </a:r>
            <a:r>
              <a:rPr lang="en-US" sz="6100" b="1" i="1" dirty="0" err="1">
                <a:solidFill>
                  <a:srgbClr val="092745"/>
                </a:solidFill>
              </a:rPr>
              <a:t>PointCloud</a:t>
            </a:r>
            <a:r>
              <a:rPr lang="en-US" sz="6000" dirty="0">
                <a:solidFill>
                  <a:srgbClr val="092745"/>
                </a:solidFill>
              </a:rPr>
              <a:t>, </a:t>
            </a:r>
            <a:r>
              <a:rPr lang="en-US" sz="6100" b="1" i="1" dirty="0">
                <a:solidFill>
                  <a:srgbClr val="092745"/>
                </a:solidFill>
              </a:rPr>
              <a:t>City Furniture</a:t>
            </a:r>
            <a:r>
              <a:rPr lang="en-US" sz="6000" dirty="0">
                <a:solidFill>
                  <a:srgbClr val="092745"/>
                </a:solidFill>
              </a:rPr>
              <a:t>, </a:t>
            </a:r>
            <a:r>
              <a:rPr lang="en-US" sz="6100" b="1" i="1" dirty="0">
                <a:solidFill>
                  <a:srgbClr val="092745"/>
                </a:solidFill>
              </a:rPr>
              <a:t>Vegetation</a:t>
            </a:r>
            <a:r>
              <a:rPr lang="en-US" sz="6000" dirty="0">
                <a:solidFill>
                  <a:srgbClr val="092745"/>
                </a:solidFill>
              </a:rPr>
              <a:t>, </a:t>
            </a:r>
            <a:r>
              <a:rPr lang="en-US" sz="6100" b="1" i="1" dirty="0">
                <a:solidFill>
                  <a:srgbClr val="092745"/>
                </a:solidFill>
              </a:rPr>
              <a:t>Construction</a:t>
            </a:r>
            <a:r>
              <a:rPr lang="en-US" sz="6000" dirty="0">
                <a:solidFill>
                  <a:srgbClr val="092745"/>
                </a:solidFill>
              </a:rPr>
              <a:t>, </a:t>
            </a:r>
            <a:r>
              <a:rPr lang="en-US" sz="6100" b="1" i="1" dirty="0">
                <a:solidFill>
                  <a:srgbClr val="092745"/>
                </a:solidFill>
              </a:rPr>
              <a:t>Transportation</a:t>
            </a:r>
            <a:r>
              <a:rPr lang="en-US" sz="6000" dirty="0">
                <a:solidFill>
                  <a:srgbClr val="092745"/>
                </a:solidFill>
              </a:rPr>
              <a:t>, and </a:t>
            </a:r>
            <a:r>
              <a:rPr lang="en-US" sz="6100" b="1" i="1" dirty="0">
                <a:solidFill>
                  <a:srgbClr val="092745"/>
                </a:solidFill>
              </a:rPr>
              <a:t>Building</a:t>
            </a:r>
            <a:r>
              <a:rPr lang="en-US" sz="6000" dirty="0">
                <a:solidFill>
                  <a:srgbClr val="092745"/>
                </a:solidFill>
              </a:rPr>
              <a:t> Modules.</a:t>
            </a:r>
          </a:p>
          <a:p>
            <a:pPr marL="609600" lvl="1" indent="0">
              <a:buNone/>
            </a:pPr>
            <a:endParaRPr lang="en-US" sz="61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b="1" u="sng" dirty="0">
                <a:solidFill>
                  <a:srgbClr val="092745"/>
                </a:solidFill>
              </a:rPr>
              <a:t>Support: Dani Elenga Foundation</a:t>
            </a: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Thank you.</a:t>
            </a:r>
            <a:endParaRPr lang="en-US" sz="61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dirty="0">
                <a:solidFill>
                  <a:srgbClr val="092745"/>
                </a:solidFill>
              </a:rPr>
              <a:t> </a:t>
            </a:r>
            <a:r>
              <a:rPr lang="en-US" sz="6000" b="1" u="sng" dirty="0">
                <a:solidFill>
                  <a:srgbClr val="092745"/>
                </a:solidFill>
              </a:rPr>
              <a:t>Participation</a:t>
            </a:r>
            <a:r>
              <a:rPr lang="en-US" sz="6000" dirty="0">
                <a:solidFill>
                  <a:srgbClr val="092745"/>
                </a:solidFill>
              </a:rPr>
              <a:t> 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OGC-Khronos Forum meetings – meet when there is a need.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GitHub.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68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 fontScale="85000" lnSpcReduction="1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r>
              <a:rPr lang="en-US" sz="6000" b="1" u="sng" dirty="0">
                <a:solidFill>
                  <a:srgbClr val="092745"/>
                </a:solidFill>
              </a:rPr>
              <a:t>Strategy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Mapping CityGML 3.0 </a:t>
            </a:r>
            <a:r>
              <a:rPr lang="en-US" sz="6000" b="1" i="1" dirty="0">
                <a:solidFill>
                  <a:srgbClr val="092745"/>
                </a:solidFill>
              </a:rPr>
              <a:t>Core</a:t>
            </a:r>
            <a:r>
              <a:rPr lang="en-US" sz="6000" dirty="0">
                <a:solidFill>
                  <a:srgbClr val="092745"/>
                </a:solidFill>
              </a:rPr>
              <a:t> Module </a:t>
            </a:r>
            <a:r>
              <a:rPr lang="en-US" sz="6000" i="1" dirty="0">
                <a:solidFill>
                  <a:srgbClr val="092745"/>
                </a:solidFill>
              </a:rPr>
              <a:t>Spaces</a:t>
            </a:r>
            <a:r>
              <a:rPr lang="en-US" sz="6000" dirty="0">
                <a:solidFill>
                  <a:srgbClr val="092745"/>
                </a:solidFill>
              </a:rPr>
              <a:t> to “native”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to: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support 3D visualization “natively” with generic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loaders/viewers and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to use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extensions to extend semantic modelling capabilities.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Using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extensions to decorate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properties with per-module semantics with 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either</a:t>
            </a:r>
          </a:p>
          <a:p>
            <a:pPr lvl="3"/>
            <a:r>
              <a:rPr lang="en-US" sz="6000" dirty="0">
                <a:solidFill>
                  <a:srgbClr val="092745"/>
                </a:solidFill>
              </a:rPr>
              <a:t>one extension for </a:t>
            </a:r>
            <a:r>
              <a:rPr lang="en-US" sz="6000" b="1" i="1" dirty="0">
                <a:solidFill>
                  <a:srgbClr val="092745"/>
                </a:solidFill>
              </a:rPr>
              <a:t>Core</a:t>
            </a:r>
            <a:r>
              <a:rPr lang="en-US" sz="6000" dirty="0">
                <a:solidFill>
                  <a:srgbClr val="092745"/>
                </a:solidFill>
              </a:rPr>
              <a:t> Module concepts.</a:t>
            </a:r>
          </a:p>
          <a:p>
            <a:pPr lvl="3"/>
            <a:r>
              <a:rPr lang="en-US" sz="6000" dirty="0">
                <a:solidFill>
                  <a:srgbClr val="092745"/>
                </a:solidFill>
              </a:rPr>
              <a:t>one extension per CityGML semantic (thematic) module.</a:t>
            </a:r>
          </a:p>
          <a:p>
            <a:pPr lvl="3"/>
            <a:r>
              <a:rPr lang="en-US" sz="6000" dirty="0">
                <a:solidFill>
                  <a:srgbClr val="092745"/>
                </a:solidFill>
              </a:rPr>
              <a:t>one extension per CityGML Application Domain Extension (ADE).</a:t>
            </a:r>
          </a:p>
          <a:p>
            <a:pPr lvl="2"/>
            <a:r>
              <a:rPr lang="en-US" sz="6000" dirty="0">
                <a:solidFill>
                  <a:srgbClr val="092745"/>
                </a:solidFill>
              </a:rPr>
              <a:t>or</a:t>
            </a:r>
          </a:p>
          <a:p>
            <a:pPr lvl="3"/>
            <a:r>
              <a:rPr lang="en-US" sz="6000" dirty="0">
                <a:solidFill>
                  <a:srgbClr val="092745"/>
                </a:solidFill>
              </a:rPr>
              <a:t>one extension for everything.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93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 fontScale="90000"/>
          </a:bodyPr>
          <a:lstStyle/>
          <a:p>
            <a:r>
              <a:rPr lang="en-US" sz="7900" dirty="0"/>
              <a:t>CityGML and GeoPose in </a:t>
            </a:r>
            <a:r>
              <a:rPr lang="en-US" sz="7900" dirty="0" err="1"/>
              <a:t>glTF</a:t>
            </a:r>
            <a:r>
              <a:rPr lang="en-US" sz="7900" dirty="0"/>
              <a:t> PoC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8D6321-2A35-0CFE-AE22-050EDF32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37" y="2254469"/>
            <a:ext cx="20160919" cy="11004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1C9A9-BFE9-4CED-96D8-D7F153B35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092" y="1641802"/>
            <a:ext cx="2381250" cy="2381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B91097-F95B-CDF3-F104-4EDF74E99BEF}"/>
                  </a:ext>
                </a:extLst>
              </p14:cNvPr>
              <p14:cNvContentPartPr/>
              <p14:nvPr/>
            </p14:nvContentPartPr>
            <p14:xfrm>
              <a:off x="17420537" y="3657488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B91097-F95B-CDF3-F104-4EDF74E99B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02897" y="363948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E632662-79A8-F39F-9D51-7AD4AB59D0F5}"/>
              </a:ext>
            </a:extLst>
          </p:cNvPr>
          <p:cNvGrpSpPr/>
          <p:nvPr/>
        </p:nvGrpSpPr>
        <p:grpSpPr>
          <a:xfrm>
            <a:off x="13022057" y="3439688"/>
            <a:ext cx="1044720" cy="1100520"/>
            <a:chOff x="13022057" y="3439688"/>
            <a:chExt cx="1044720" cy="1100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F1A519C-0B1B-5EE4-19F2-AB6C3A30A9A3}"/>
                    </a:ext>
                  </a:extLst>
                </p14:cNvPr>
                <p14:cNvContentPartPr/>
                <p14:nvPr/>
              </p14:nvContentPartPr>
              <p14:xfrm>
                <a:off x="13022057" y="3439688"/>
                <a:ext cx="977040" cy="1100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F1A519C-0B1B-5EE4-19F2-AB6C3A30A9A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04057" y="3421688"/>
                  <a:ext cx="1012680" cy="11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6814844-831F-259D-A29D-5F7969226CC5}"/>
                    </a:ext>
                  </a:extLst>
                </p14:cNvPr>
                <p14:cNvContentPartPr/>
                <p14:nvPr/>
              </p14:nvContentPartPr>
              <p14:xfrm>
                <a:off x="13999097" y="3452288"/>
                <a:ext cx="67680" cy="2818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6814844-831F-259D-A29D-5F7969226CC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81457" y="3434648"/>
                  <a:ext cx="10332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94A1B1-4687-8672-CB83-11BF8A082E92}"/>
              </a:ext>
            </a:extLst>
          </p:cNvPr>
          <p:cNvGrpSpPr/>
          <p:nvPr/>
        </p:nvGrpSpPr>
        <p:grpSpPr>
          <a:xfrm>
            <a:off x="12990377" y="4271648"/>
            <a:ext cx="305640" cy="282960"/>
            <a:chOff x="12990377" y="4271648"/>
            <a:chExt cx="305640" cy="282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B39B859-4674-F910-D7B8-A680D3D4316F}"/>
                    </a:ext>
                  </a:extLst>
                </p14:cNvPr>
                <p14:cNvContentPartPr/>
                <p14:nvPr/>
              </p14:nvContentPartPr>
              <p14:xfrm>
                <a:off x="12990377" y="4271648"/>
                <a:ext cx="71640" cy="282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B39B859-4674-F910-D7B8-A680D3D431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972737" y="4254008"/>
                  <a:ext cx="1072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49558B-54D8-27A5-499D-91300EE302B2}"/>
                    </a:ext>
                  </a:extLst>
                </p14:cNvPr>
                <p14:cNvContentPartPr/>
                <p14:nvPr/>
              </p14:nvContentPartPr>
              <p14:xfrm>
                <a:off x="13037537" y="4471808"/>
                <a:ext cx="258480" cy="52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49558B-54D8-27A5-499D-91300EE302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019537" y="4454168"/>
                  <a:ext cx="294120" cy="8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A249CE3-C237-CE40-17C9-D972F1A42F09}"/>
                  </a:ext>
                </a:extLst>
              </p14:cNvPr>
              <p14:cNvContentPartPr/>
              <p14:nvPr/>
            </p14:nvContentPartPr>
            <p14:xfrm>
              <a:off x="13581137" y="4014608"/>
              <a:ext cx="2862000" cy="22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A249CE3-C237-CE40-17C9-D972F1A42F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63497" y="3996968"/>
                <a:ext cx="2897640" cy="2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08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/>
          </a:bodyPr>
          <a:lstStyle/>
          <a:p>
            <a:r>
              <a:rPr lang="en-US" sz="7900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966072"/>
            <a:ext cx="23251842" cy="12767881"/>
          </a:xfrm>
        </p:spPr>
        <p:txBody>
          <a:bodyPr>
            <a:normAutofit fontScale="92500" lnSpcReduction="1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lvl="1"/>
            <a:r>
              <a:rPr lang="en-US" sz="6000" u="sng" dirty="0">
                <a:solidFill>
                  <a:srgbClr val="092745"/>
                </a:solidFill>
              </a:rPr>
              <a:t>June</a:t>
            </a:r>
            <a:r>
              <a:rPr lang="en-US" sz="6000" dirty="0">
                <a:solidFill>
                  <a:srgbClr val="092745"/>
                </a:solidFill>
              </a:rPr>
              <a:t>: Start, establish Principles, deliver functional “Hello World”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encoding for OS HQ.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Publish functional replicas to GitHub repo, demonstrating encoding of the </a:t>
            </a:r>
            <a:r>
              <a:rPr lang="en-US" sz="6000" b="1" i="1" dirty="0">
                <a:solidFill>
                  <a:srgbClr val="092745"/>
                </a:solidFill>
              </a:rPr>
              <a:t>Core</a:t>
            </a:r>
            <a:r>
              <a:rPr lang="en-US" sz="6000" dirty="0">
                <a:solidFill>
                  <a:srgbClr val="092745"/>
                </a:solidFill>
              </a:rPr>
              <a:t> and additional CityGML modules:</a:t>
            </a:r>
          </a:p>
          <a:p>
            <a:pPr lvl="2"/>
            <a:r>
              <a:rPr lang="en-US" sz="6000" u="sng" dirty="0">
                <a:solidFill>
                  <a:srgbClr val="092745"/>
                </a:solidFill>
              </a:rPr>
              <a:t>July</a:t>
            </a:r>
            <a:r>
              <a:rPr lang="en-US" sz="6000" dirty="0">
                <a:solidFill>
                  <a:srgbClr val="092745"/>
                </a:solidFill>
              </a:rPr>
              <a:t>: </a:t>
            </a:r>
            <a:r>
              <a:rPr lang="en-US" sz="6000" b="1" i="1" dirty="0">
                <a:solidFill>
                  <a:srgbClr val="092745"/>
                </a:solidFill>
              </a:rPr>
              <a:t>Relief</a:t>
            </a:r>
            <a:r>
              <a:rPr lang="en-US" sz="6100" dirty="0">
                <a:solidFill>
                  <a:srgbClr val="092745"/>
                </a:solidFill>
              </a:rPr>
              <a:t> and </a:t>
            </a:r>
            <a:r>
              <a:rPr lang="en-US" sz="6000" b="1" i="1" dirty="0">
                <a:solidFill>
                  <a:srgbClr val="092745"/>
                </a:solidFill>
              </a:rPr>
              <a:t>Water</a:t>
            </a:r>
            <a:endParaRPr lang="en-US" sz="6000" dirty="0">
              <a:solidFill>
                <a:srgbClr val="092745"/>
              </a:solidFill>
            </a:endParaRPr>
          </a:p>
          <a:p>
            <a:pPr lvl="2"/>
            <a:r>
              <a:rPr lang="en-US" sz="6000" u="sng" dirty="0">
                <a:solidFill>
                  <a:srgbClr val="092745"/>
                </a:solidFill>
              </a:rPr>
              <a:t>August</a:t>
            </a:r>
            <a:r>
              <a:rPr lang="en-US" sz="6000" dirty="0">
                <a:solidFill>
                  <a:srgbClr val="092745"/>
                </a:solidFill>
              </a:rPr>
              <a:t>: </a:t>
            </a:r>
            <a:r>
              <a:rPr lang="en-US" sz="6000" b="1" i="1" dirty="0">
                <a:solidFill>
                  <a:srgbClr val="092745"/>
                </a:solidFill>
              </a:rPr>
              <a:t>Transportation</a:t>
            </a:r>
            <a:r>
              <a:rPr lang="en-US" sz="6000" dirty="0">
                <a:solidFill>
                  <a:srgbClr val="092745"/>
                </a:solidFill>
              </a:rPr>
              <a:t>, </a:t>
            </a:r>
            <a:r>
              <a:rPr lang="en-US" sz="6000" b="1" i="1" dirty="0">
                <a:solidFill>
                  <a:srgbClr val="092745"/>
                </a:solidFill>
              </a:rPr>
              <a:t>Furniture, </a:t>
            </a:r>
            <a:r>
              <a:rPr lang="en-US" sz="6000" dirty="0">
                <a:solidFill>
                  <a:srgbClr val="092745"/>
                </a:solidFill>
              </a:rPr>
              <a:t>and </a:t>
            </a:r>
            <a:r>
              <a:rPr lang="en-US" sz="6000" b="1" i="1" dirty="0">
                <a:solidFill>
                  <a:srgbClr val="092745"/>
                </a:solidFill>
              </a:rPr>
              <a:t>Vegetation</a:t>
            </a:r>
            <a:endParaRPr lang="en-US" sz="6000" dirty="0">
              <a:solidFill>
                <a:srgbClr val="092745"/>
              </a:solidFill>
            </a:endParaRPr>
          </a:p>
          <a:p>
            <a:pPr lvl="2"/>
            <a:r>
              <a:rPr lang="en-US" sz="6000" u="sng" dirty="0">
                <a:solidFill>
                  <a:srgbClr val="092745"/>
                </a:solidFill>
              </a:rPr>
              <a:t>September</a:t>
            </a:r>
            <a:r>
              <a:rPr lang="en-US" sz="6000" dirty="0">
                <a:solidFill>
                  <a:srgbClr val="092745"/>
                </a:solidFill>
              </a:rPr>
              <a:t>: </a:t>
            </a:r>
            <a:r>
              <a:rPr lang="en-US" sz="6000" b="1" i="1" dirty="0">
                <a:solidFill>
                  <a:srgbClr val="092745"/>
                </a:solidFill>
              </a:rPr>
              <a:t>Building</a:t>
            </a:r>
            <a:r>
              <a:rPr lang="en-US" sz="6000" dirty="0">
                <a:solidFill>
                  <a:srgbClr val="092745"/>
                </a:solidFill>
              </a:rPr>
              <a:t> and </a:t>
            </a:r>
            <a:r>
              <a:rPr lang="en-US" sz="6000" b="1" i="1" dirty="0">
                <a:solidFill>
                  <a:srgbClr val="092745"/>
                </a:solidFill>
              </a:rPr>
              <a:t>Construction</a:t>
            </a:r>
            <a:r>
              <a:rPr lang="en-US" sz="6000" dirty="0">
                <a:solidFill>
                  <a:srgbClr val="092745"/>
                </a:solidFill>
              </a:rPr>
              <a:t>.</a:t>
            </a:r>
          </a:p>
          <a:p>
            <a:pPr lvl="1"/>
            <a:r>
              <a:rPr lang="en-US" sz="6000" u="sng" dirty="0">
                <a:solidFill>
                  <a:srgbClr val="092745"/>
                </a:solidFill>
              </a:rPr>
              <a:t>October</a:t>
            </a:r>
            <a:r>
              <a:rPr lang="en-US" sz="6000" dirty="0">
                <a:solidFill>
                  <a:srgbClr val="092745"/>
                </a:solidFill>
              </a:rPr>
              <a:t>: Animate OS Street Drone via GeoPose input.</a:t>
            </a:r>
          </a:p>
          <a:p>
            <a:pPr lvl="1"/>
            <a:r>
              <a:rPr lang="en-US" sz="6000" u="sng" dirty="0">
                <a:solidFill>
                  <a:srgbClr val="092745"/>
                </a:solidFill>
              </a:rPr>
              <a:t>November</a:t>
            </a:r>
            <a:r>
              <a:rPr lang="en-US" sz="6000" dirty="0">
                <a:solidFill>
                  <a:srgbClr val="092745"/>
                </a:solidFill>
              </a:rPr>
              <a:t>: Add GeoPose target sequences for features (vehicles, furniture, people) visible to forward-facing camera.</a:t>
            </a:r>
          </a:p>
          <a:p>
            <a:pPr lvl="1"/>
            <a:r>
              <a:rPr lang="en-US" sz="6000" u="sng" dirty="0">
                <a:solidFill>
                  <a:srgbClr val="092745"/>
                </a:solidFill>
              </a:rPr>
              <a:t>December</a:t>
            </a:r>
            <a:r>
              <a:rPr lang="en-US" sz="6000" dirty="0">
                <a:solidFill>
                  <a:srgbClr val="092745"/>
                </a:solidFill>
              </a:rPr>
              <a:t>: Report on experiment. 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Propose formal standardization based on the experiment results and feedback.</a:t>
            </a:r>
          </a:p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14:cNvPr>
              <p14:cNvContentPartPr/>
              <p14:nvPr/>
            </p14:nvContentPartPr>
            <p14:xfrm>
              <a:off x="1229177" y="302640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1537" y="300840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57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64C0B-C210-8846-96A8-DCE006990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210" y="110570"/>
            <a:ext cx="21031200" cy="1531232"/>
          </a:xfrm>
        </p:spPr>
        <p:txBody>
          <a:bodyPr>
            <a:normAutofit/>
          </a:bodyPr>
          <a:lstStyle/>
          <a:p>
            <a:r>
              <a:rPr lang="en-US" sz="7900" dirty="0"/>
              <a:t>Results: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8E65-B263-EB40-A09E-7BFF2C775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18" y="1641802"/>
            <a:ext cx="23251842" cy="11279754"/>
          </a:xfrm>
        </p:spPr>
        <p:txBody>
          <a:bodyPr>
            <a:normAutofit lnSpcReduction="10000"/>
          </a:bodyPr>
          <a:lstStyle/>
          <a:p>
            <a:pPr marL="609600" lvl="1" indent="0">
              <a:buNone/>
            </a:pPr>
            <a:endParaRPr lang="en-US" sz="6000" dirty="0">
              <a:solidFill>
                <a:srgbClr val="092745"/>
              </a:solidFill>
            </a:endParaRP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All of CityGML 3.0 in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should be encoded (or plausibly encodable).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A replica should have complete visualization functionally in off-the-shelf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loaders and viewers.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GeoPose 1.0 should be used wherever the underlying concept is expressed, for example in the relationship between a world geodetic reference frame and </a:t>
            </a:r>
            <a:r>
              <a:rPr lang="en-US" sz="6000" dirty="0" err="1">
                <a:solidFill>
                  <a:srgbClr val="092745"/>
                </a:solidFill>
              </a:rPr>
              <a:t>glTF</a:t>
            </a:r>
            <a:r>
              <a:rPr lang="en-US" sz="6000" dirty="0">
                <a:solidFill>
                  <a:srgbClr val="092745"/>
                </a:solidFill>
              </a:rPr>
              <a:t> coordinates or in the anchoring of dynamic or virtual features withing the modelled environment.</a:t>
            </a:r>
          </a:p>
          <a:p>
            <a:pPr lvl="1"/>
            <a:r>
              <a:rPr lang="en-US" sz="6000" dirty="0">
                <a:solidFill>
                  <a:srgbClr val="092745"/>
                </a:solidFill>
              </a:rPr>
              <a:t>Remote content storage should be used, if required to obtain an efficient encoding.</a:t>
            </a:r>
          </a:p>
          <a:p>
            <a:pPr marL="609600" lvl="1" indent="0">
              <a:buNone/>
            </a:pPr>
            <a:endParaRPr lang="it-IT" sz="5800" dirty="0"/>
          </a:p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14:cNvPr>
              <p14:cNvContentPartPr/>
              <p14:nvPr/>
            </p14:nvContentPartPr>
            <p14:xfrm>
              <a:off x="1229177" y="302640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95DEB3-BE6D-6E34-490B-DD3CEF0A3C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177" y="300840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6115069"/>
      </p:ext>
    </p:extLst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3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10097</TotalTime>
  <Words>766</Words>
  <Application>Microsoft Office PowerPoint</Application>
  <PresentationFormat>Custom</PresentationFormat>
  <Paragraphs>100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Helvetica Neue</vt:lpstr>
      <vt:lpstr>Lato</vt:lpstr>
      <vt:lpstr>Mont Book</vt:lpstr>
      <vt:lpstr>Mont SemiBold</vt:lpstr>
      <vt:lpstr>Symbol</vt:lpstr>
      <vt:lpstr>30_BasicColor</vt:lpstr>
      <vt:lpstr>Titel 1</vt:lpstr>
      <vt:lpstr>OGC CityGML and GeoPose in Khronos glTF  A Proof-of-Concept Experiment</vt:lpstr>
      <vt:lpstr>Vision</vt:lpstr>
      <vt:lpstr>CityGML and GeoPose in glTF PoC Experiment</vt:lpstr>
      <vt:lpstr>CityGML and GeoPose in glTF PoC Experiment</vt:lpstr>
      <vt:lpstr>CityGML and GeoPose in glTF PoC Experiment</vt:lpstr>
      <vt:lpstr>CityGML and GeoPose in glTF PoC Experiment</vt:lpstr>
      <vt:lpstr>CityGML and GeoPose in glTF PoC Experiment</vt:lpstr>
      <vt:lpstr>Timeline</vt:lpstr>
      <vt:lpstr>Results: Principles</vt:lpstr>
      <vt:lpstr>Results: “Hello World” Implementation</vt:lpstr>
      <vt:lpstr>CityGML and GeoPose in glTF PoC Experiment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 Smyth</dc:creator>
  <cp:lastModifiedBy>Carl Smyth</cp:lastModifiedBy>
  <cp:revision>105</cp:revision>
  <dcterms:modified xsi:type="dcterms:W3CDTF">2022-07-14T22:39:15Z</dcterms:modified>
</cp:coreProperties>
</file>